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  <p:sldMasterId id="2147483688" r:id="rId4"/>
  </p:sldMasterIdLst>
  <p:notesMasterIdLst>
    <p:notesMasterId r:id="rId45"/>
  </p:notesMasterIdLst>
  <p:handoutMasterIdLst>
    <p:handoutMasterId r:id="rId46"/>
  </p:handoutMasterIdLst>
  <p:sldIdLst>
    <p:sldId id="326" r:id="rId5"/>
    <p:sldId id="557" r:id="rId6"/>
    <p:sldId id="558" r:id="rId7"/>
    <p:sldId id="559" r:id="rId8"/>
    <p:sldId id="631" r:id="rId9"/>
    <p:sldId id="642" r:id="rId10"/>
    <p:sldId id="602" r:id="rId11"/>
    <p:sldId id="622" r:id="rId12"/>
    <p:sldId id="620" r:id="rId13"/>
    <p:sldId id="618" r:id="rId14"/>
    <p:sldId id="645" r:id="rId15"/>
    <p:sldId id="619" r:id="rId16"/>
    <p:sldId id="607" r:id="rId17"/>
    <p:sldId id="610" r:id="rId18"/>
    <p:sldId id="623" r:id="rId19"/>
    <p:sldId id="643" r:id="rId20"/>
    <p:sldId id="621" r:id="rId21"/>
    <p:sldId id="624" r:id="rId22"/>
    <p:sldId id="644" r:id="rId23"/>
    <p:sldId id="627" r:id="rId24"/>
    <p:sldId id="628" r:id="rId25"/>
    <p:sldId id="629" r:id="rId26"/>
    <p:sldId id="647" r:id="rId27"/>
    <p:sldId id="640" r:id="rId28"/>
    <p:sldId id="630" r:id="rId29"/>
    <p:sldId id="646" r:id="rId30"/>
    <p:sldId id="639" r:id="rId31"/>
    <p:sldId id="611" r:id="rId32"/>
    <p:sldId id="649" r:id="rId33"/>
    <p:sldId id="633" r:id="rId34"/>
    <p:sldId id="648" r:id="rId35"/>
    <p:sldId id="616" r:id="rId36"/>
    <p:sldId id="634" r:id="rId37"/>
    <p:sldId id="635" r:id="rId38"/>
    <p:sldId id="636" r:id="rId39"/>
    <p:sldId id="641" r:id="rId40"/>
    <p:sldId id="617" r:id="rId41"/>
    <p:sldId id="638" r:id="rId42"/>
    <p:sldId id="601" r:id="rId43"/>
    <p:sldId id="600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133" autoAdjust="0"/>
    <p:restoredTop sz="95873" autoAdjust="0"/>
  </p:normalViewPr>
  <p:slideViewPr>
    <p:cSldViewPr snapToGrid="0" snapToObjects="1">
      <p:cViewPr>
        <p:scale>
          <a:sx n="99" d="100"/>
          <a:sy n="99" d="100"/>
        </p:scale>
        <p:origin x="-1696" y="-136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2/27/15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2/27/15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Removal of structure – Fig from Collie paper</a:t>
            </a:r>
          </a:p>
          <a:p>
            <a:r>
              <a:rPr lang="en-US" dirty="0" smtClean="0"/>
              <a:t>Changes in community composition</a:t>
            </a:r>
          </a:p>
          <a:p>
            <a:r>
              <a:rPr lang="en-US" dirty="0" smtClean="0"/>
              <a:t>Sometimes long recovery periods</a:t>
            </a:r>
          </a:p>
          <a:p>
            <a:r>
              <a:rPr lang="en-US" dirty="0" smtClean="0"/>
              <a:t>Indirect effects on fished populations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2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6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90481" y="3487606"/>
            <a:ext cx="7596319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5</a:t>
            </a:r>
          </a:p>
          <a:p>
            <a:r>
              <a:rPr lang="en-US" sz="2800" b="1" dirty="0" err="1" smtClean="0"/>
              <a:t>Bycatch</a:t>
            </a:r>
            <a:r>
              <a:rPr lang="en-US" sz="2800" b="1" dirty="0" smtClean="0"/>
              <a:t>, Habitat, and Spatial management 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530: Ecosystem Based Fisheries Management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27 February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Bycatch</a:t>
            </a:r>
            <a:r>
              <a:rPr lang="en-US" dirty="0" smtClean="0"/>
              <a:t>: Technological solutions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96" y="3683914"/>
            <a:ext cx="4116404" cy="2607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3676" y="6510229"/>
            <a:ext cx="438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Great Barrier Reef Marine Park Authority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Physical modifications to fishing gear or fishing process to reduce </a:t>
            </a:r>
            <a:r>
              <a:rPr lang="en-US" dirty="0" err="1" smtClean="0"/>
              <a:t>bycatch</a:t>
            </a:r>
            <a:r>
              <a:rPr lang="en-US" dirty="0" smtClean="0"/>
              <a:t>, or reduce mortality on </a:t>
            </a:r>
            <a:r>
              <a:rPr lang="en-US" dirty="0" err="1" smtClean="0"/>
              <a:t>bycatch</a:t>
            </a:r>
            <a:r>
              <a:rPr lang="en-US" dirty="0" smtClean="0"/>
              <a:t>.</a:t>
            </a:r>
          </a:p>
          <a:p>
            <a:r>
              <a:rPr lang="en-US" dirty="0" smtClean="0"/>
              <a:t>e.g. turtle excluder devices, sea lion head rings, seabird stream lines, changes </a:t>
            </a:r>
            <a:br>
              <a:rPr lang="en-US" dirty="0" smtClean="0"/>
            </a:br>
            <a:r>
              <a:rPr lang="en-US" dirty="0" smtClean="0"/>
              <a:t>to mesh size, shooters </a:t>
            </a:r>
            <a:br>
              <a:rPr lang="en-US" dirty="0" smtClean="0"/>
            </a:br>
            <a:r>
              <a:rPr lang="en-US" dirty="0" smtClean="0"/>
              <a:t>on long lines.</a:t>
            </a:r>
            <a:br>
              <a:rPr lang="en-US" dirty="0" smtClean="0"/>
            </a:br>
            <a:r>
              <a:rPr lang="en-US" dirty="0" smtClean="0"/>
              <a:t>Many examples.</a:t>
            </a:r>
          </a:p>
          <a:p>
            <a:r>
              <a:rPr lang="en-US" dirty="0" smtClean="0"/>
              <a:t>Regulations regarding</a:t>
            </a:r>
            <a:br>
              <a:rPr lang="en-US" dirty="0" smtClean="0"/>
            </a:br>
            <a:r>
              <a:rPr lang="en-US" dirty="0" smtClean="0"/>
              <a:t>processing at sea, </a:t>
            </a:r>
            <a:br>
              <a:rPr lang="en-US" dirty="0" smtClean="0"/>
            </a:br>
            <a:r>
              <a:rPr lang="en-US" dirty="0" smtClean="0"/>
              <a:t>offload of offal, gear type.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7384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Programs to encourage industry-led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02-27 at 8.11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00258"/>
            <a:ext cx="6132350" cy="2529919"/>
          </a:xfrm>
          <a:prstGeom prst="rect">
            <a:avLst/>
          </a:prstGeom>
        </p:spPr>
      </p:pic>
      <p:pic>
        <p:nvPicPr>
          <p:cNvPr id="5" name="Picture 4" descr="Screen Shot 2015-02-27 at 8.18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22" y="1482653"/>
            <a:ext cx="5101355" cy="34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Bycatch</a:t>
            </a:r>
            <a:r>
              <a:rPr lang="en-US" dirty="0" smtClean="0"/>
              <a:t>: Regulatory limit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Bycatch</a:t>
            </a:r>
            <a:r>
              <a:rPr lang="en-US" dirty="0" smtClean="0"/>
              <a:t> rate limits (e.g. birds per 1,000 hooks)</a:t>
            </a:r>
          </a:p>
          <a:p>
            <a:r>
              <a:rPr lang="en-US" dirty="0" err="1" smtClean="0"/>
              <a:t>Bycatch</a:t>
            </a:r>
            <a:r>
              <a:rPr lang="en-US" dirty="0" smtClean="0"/>
              <a:t> quotas: once exceeded trigger a change in fishing (e.g. fishing stops, move to new area)</a:t>
            </a:r>
          </a:p>
          <a:p>
            <a:r>
              <a:rPr lang="en-US" dirty="0" smtClean="0"/>
              <a:t>Time-area closures</a:t>
            </a:r>
          </a:p>
          <a:p>
            <a:r>
              <a:rPr lang="en-US" dirty="0"/>
              <a:t>Quota</a:t>
            </a:r>
            <a:r>
              <a:rPr lang="en-US" dirty="0" smtClean="0"/>
              <a:t>/effort </a:t>
            </a:r>
            <a:r>
              <a:rPr lang="en-US" dirty="0"/>
              <a:t>limitation by increased cost </a:t>
            </a:r>
            <a:r>
              <a:rPr lang="en-US" dirty="0" smtClean="0"/>
              <a:t>of fishing in areas </a:t>
            </a:r>
            <a:r>
              <a:rPr lang="en-US" dirty="0"/>
              <a:t>of high </a:t>
            </a:r>
            <a:r>
              <a:rPr lang="en-US" dirty="0" err="1"/>
              <a:t>bycatch</a:t>
            </a:r>
            <a:endParaRPr lang="en-US" dirty="0"/>
          </a:p>
          <a:p>
            <a:pPr lvl="1"/>
            <a:r>
              <a:rPr lang="en-US" dirty="0" smtClean="0"/>
              <a:t>e.g. catches </a:t>
            </a:r>
            <a:r>
              <a:rPr lang="en-US" dirty="0"/>
              <a:t>of target species from hotspots might count more against quota than areas where </a:t>
            </a:r>
            <a:r>
              <a:rPr lang="en-US" dirty="0" err="1"/>
              <a:t>bycatch</a:t>
            </a:r>
            <a:r>
              <a:rPr lang="en-US" dirty="0"/>
              <a:t> likely to be lower.</a:t>
            </a:r>
          </a:p>
          <a:p>
            <a:pPr lvl="1"/>
            <a:r>
              <a:rPr lang="en-US" dirty="0"/>
              <a:t>What are likely challenges associated with this kind of approach?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4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CCAMLR: Mitigating seabird </a:t>
            </a:r>
            <a:r>
              <a:rPr lang="en-US" dirty="0" err="1" smtClean="0"/>
              <a:t>bycatch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MANY mitigation methods aimed at reducing seabird </a:t>
            </a:r>
            <a:r>
              <a:rPr lang="en-US" sz="2800" dirty="0" err="1" smtClean="0"/>
              <a:t>bycatch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Monitoring responsibilities of CCAMLR observers (200% coverage) – much of time related to seabirds.</a:t>
            </a:r>
          </a:p>
          <a:p>
            <a:r>
              <a:rPr lang="en-US" sz="2800" dirty="0" smtClean="0"/>
              <a:t>Australian fisheries: specific rules of action if seabird struck/caught. Must be followed.</a:t>
            </a:r>
          </a:p>
          <a:p>
            <a:pPr lvl="1"/>
            <a:r>
              <a:rPr lang="en-US" dirty="0" smtClean="0"/>
              <a:t>Reporting immediately, move on rules.</a:t>
            </a:r>
          </a:p>
          <a:p>
            <a:endParaRPr lang="en-US" sz="2800" dirty="0"/>
          </a:p>
        </p:txBody>
      </p:sp>
      <p:pic>
        <p:nvPicPr>
          <p:cNvPr id="6" name="Picture 5" descr="Screen Shot 2015-02-27 at 8.23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7" y="4355537"/>
            <a:ext cx="3796944" cy="24196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203" y="4438379"/>
            <a:ext cx="3814597" cy="22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7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Bycatch</a:t>
            </a:r>
            <a:r>
              <a:rPr lang="en-US" dirty="0" smtClean="0"/>
              <a:t> – </a:t>
            </a:r>
            <a:r>
              <a:rPr lang="en-US" dirty="0"/>
              <a:t>N</a:t>
            </a:r>
            <a:r>
              <a:rPr lang="en-US" dirty="0" smtClean="0"/>
              <a:t>ew Zealand sea lion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4700131" cy="558841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of SLEDs</a:t>
            </a:r>
          </a:p>
          <a:p>
            <a:r>
              <a:rPr lang="en-US" dirty="0" smtClean="0"/>
              <a:t>12 nautical mile limits around rookeries</a:t>
            </a:r>
          </a:p>
          <a:p>
            <a:r>
              <a:rPr lang="en-US" dirty="0" smtClean="0"/>
              <a:t>Mortality limits to implement spatiotemporal closures of trawl fishery</a:t>
            </a:r>
          </a:p>
          <a:p>
            <a:r>
              <a:rPr lang="en-US" dirty="0" smtClean="0"/>
              <a:t>Population viability analysis</a:t>
            </a:r>
            <a:r>
              <a:rPr lang="en-US" dirty="0"/>
              <a:t> </a:t>
            </a:r>
            <a:r>
              <a:rPr lang="en-US" dirty="0" smtClean="0"/>
              <a:t>to assess implications of limits, current </a:t>
            </a:r>
            <a:r>
              <a:rPr lang="en-US" dirty="0" err="1" smtClean="0"/>
              <a:t>bycatch</a:t>
            </a:r>
            <a:r>
              <a:rPr lang="en-US" dirty="0" smtClean="0"/>
              <a:t> levels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331" y="4001821"/>
            <a:ext cx="3623666" cy="2467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60" y="1240518"/>
            <a:ext cx="3489537" cy="23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1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Bering Sea Chinook Salmon </a:t>
            </a:r>
            <a:r>
              <a:rPr lang="en-US" dirty="0" err="1" smtClean="0"/>
              <a:t>bycatch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Pacific salmon caught in walleye </a:t>
            </a:r>
            <a:r>
              <a:rPr lang="en-US" dirty="0" err="1" smtClean="0"/>
              <a:t>pollock</a:t>
            </a:r>
            <a:r>
              <a:rPr lang="en-US" dirty="0" smtClean="0"/>
              <a:t> fishery.</a:t>
            </a:r>
          </a:p>
          <a:p>
            <a:pPr marL="0" indent="0">
              <a:buNone/>
            </a:pPr>
            <a:r>
              <a:rPr lang="en-US" dirty="0" smtClean="0"/>
              <a:t>BIG issue, $$$s and many stakeholders.</a:t>
            </a:r>
          </a:p>
          <a:p>
            <a:pPr marL="0" indent="0">
              <a:buNone/>
            </a:pPr>
            <a:r>
              <a:rPr lang="en-US" dirty="0"/>
              <a:t>Pollock fishery must minimize </a:t>
            </a:r>
            <a:r>
              <a:rPr lang="en-US" dirty="0" smtClean="0"/>
              <a:t>salmon </a:t>
            </a:r>
            <a:r>
              <a:rPr lang="en-US" dirty="0"/>
              <a:t>– total quantity often low, (2-4% impact), but many #s of fish.</a:t>
            </a:r>
          </a:p>
          <a:p>
            <a:pPr marL="0" indent="0">
              <a:buNone/>
            </a:pPr>
            <a:r>
              <a:rPr lang="en-US" dirty="0" smtClean="0"/>
              <a:t>Prior to 2011, static time-are closures.</a:t>
            </a:r>
          </a:p>
          <a:p>
            <a:r>
              <a:rPr lang="en-US" dirty="0" smtClean="0"/>
              <a:t>Unable to account for changes in run timing and spatial variability associated with environment conditions.</a:t>
            </a:r>
          </a:p>
          <a:p>
            <a:pPr marL="0" indent="0">
              <a:buNone/>
            </a:pPr>
            <a:r>
              <a:rPr lang="en-US" dirty="0"/>
              <a:t>Current </a:t>
            </a:r>
            <a:r>
              <a:rPr lang="en-US" dirty="0" smtClean="0"/>
              <a:t>management measures:</a:t>
            </a:r>
          </a:p>
          <a:p>
            <a:r>
              <a:rPr lang="en-US" dirty="0" smtClean="0"/>
              <a:t>Complicated </a:t>
            </a:r>
            <a:r>
              <a:rPr lang="en-US" dirty="0"/>
              <a:t>system of </a:t>
            </a:r>
            <a:r>
              <a:rPr lang="en-US" dirty="0" smtClean="0"/>
              <a:t>caps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or absolute limits on the </a:t>
            </a:r>
            <a:r>
              <a:rPr lang="en-US" dirty="0" smtClean="0"/>
              <a:t>catch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of Chinook in </a:t>
            </a:r>
            <a:r>
              <a:rPr lang="en-US" dirty="0" err="1" smtClean="0"/>
              <a:t>pollock</a:t>
            </a:r>
            <a:r>
              <a:rPr lang="en-US" dirty="0" smtClean="0"/>
              <a:t> </a:t>
            </a:r>
            <a:r>
              <a:rPr lang="en-US" dirty="0"/>
              <a:t>fishery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Industry </a:t>
            </a:r>
            <a:r>
              <a:rPr lang="en-US" dirty="0"/>
              <a:t>designed incentive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programmes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Reduce below regulatory level</a:t>
            </a:r>
          </a:p>
          <a:p>
            <a:pPr lvl="1"/>
            <a:r>
              <a:rPr lang="en-US" dirty="0" smtClean="0"/>
              <a:t>Reduce </a:t>
            </a:r>
            <a:r>
              <a:rPr lang="en-US" dirty="0" err="1"/>
              <a:t>bycatch</a:t>
            </a:r>
            <a:r>
              <a:rPr lang="en-US" dirty="0"/>
              <a:t> at all levels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salmon abundance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31" y="3835478"/>
            <a:ext cx="3429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2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Pollock &amp; salmon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4648815" cy="5588417"/>
          </a:xfrm>
        </p:spPr>
        <p:txBody>
          <a:bodyPr/>
          <a:lstStyle/>
          <a:p>
            <a:r>
              <a:rPr lang="en-US" dirty="0" smtClean="0"/>
              <a:t>Challenge: mixed stock compositions and uncertainty </a:t>
            </a:r>
            <a:r>
              <a:rPr lang="en-US" dirty="0"/>
              <a:t>in salmon run </a:t>
            </a:r>
            <a:r>
              <a:rPr lang="en-US" dirty="0" smtClean="0"/>
              <a:t>sizes </a:t>
            </a:r>
            <a:r>
              <a:rPr lang="en-US" dirty="0"/>
              <a:t>at </a:t>
            </a:r>
            <a:r>
              <a:rPr lang="en-US" dirty="0" smtClean="0"/>
              <a:t>capture.</a:t>
            </a:r>
          </a:p>
          <a:p>
            <a:r>
              <a:rPr lang="en-US" dirty="0"/>
              <a:t>Risk assessment models for salmon </a:t>
            </a:r>
            <a:r>
              <a:rPr lang="en-US" dirty="0" smtClean="0"/>
              <a:t>populations</a:t>
            </a:r>
            <a:br>
              <a:rPr lang="en-US" dirty="0" smtClean="0"/>
            </a:br>
            <a:r>
              <a:rPr lang="en-US" dirty="0" smtClean="0"/>
              <a:t>- evaluate </a:t>
            </a:r>
            <a:r>
              <a:rPr lang="en-US" dirty="0"/>
              <a:t>likely costs of management action to </a:t>
            </a:r>
            <a:r>
              <a:rPr lang="en-US" dirty="0" err="1"/>
              <a:t>pollock</a:t>
            </a:r>
            <a:r>
              <a:rPr lang="en-US" dirty="0"/>
              <a:t> fishery versus salmon population.</a:t>
            </a:r>
          </a:p>
          <a:p>
            <a:endParaRPr lang="en-US" dirty="0"/>
          </a:p>
        </p:txBody>
      </p:sp>
      <p:pic>
        <p:nvPicPr>
          <p:cNvPr id="4" name="Picture 3" descr="Screen Shot 2015-02-27 at 8.44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720" y="183923"/>
            <a:ext cx="3576416" cy="5929323"/>
          </a:xfrm>
          <a:prstGeom prst="rect">
            <a:avLst/>
          </a:prstGeom>
        </p:spPr>
      </p:pic>
      <p:pic>
        <p:nvPicPr>
          <p:cNvPr id="5" name="Picture 4" descr="Screen Shot 2015-02-27 at 8.42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53644"/>
            <a:ext cx="8229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2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Bycatch</a:t>
            </a:r>
            <a:r>
              <a:rPr lang="en-US" dirty="0" smtClean="0"/>
              <a:t>: Incentive-based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Tradeable</a:t>
            </a:r>
            <a:r>
              <a:rPr lang="en-US" dirty="0" smtClean="0"/>
              <a:t> </a:t>
            </a:r>
            <a:r>
              <a:rPr lang="en-US" dirty="0" err="1" smtClean="0"/>
              <a:t>bycatch</a:t>
            </a:r>
            <a:r>
              <a:rPr lang="en-US" dirty="0" smtClean="0"/>
              <a:t> quota</a:t>
            </a:r>
          </a:p>
          <a:p>
            <a:pPr lvl="1"/>
            <a:r>
              <a:rPr lang="en-US" dirty="0" smtClean="0"/>
              <a:t>Lease </a:t>
            </a:r>
            <a:r>
              <a:rPr lang="en-US" dirty="0"/>
              <a:t>quota from others if own quota exceeded</a:t>
            </a:r>
          </a:p>
          <a:p>
            <a:r>
              <a:rPr lang="en-US" dirty="0" smtClean="0"/>
              <a:t>Mechanism to prevent fishery closure if unexpected </a:t>
            </a:r>
            <a:r>
              <a:rPr lang="en-US" dirty="0" err="1" smtClean="0"/>
              <a:t>bycatch</a:t>
            </a:r>
            <a:r>
              <a:rPr lang="en-US" dirty="0" smtClean="0"/>
              <a:t>..</a:t>
            </a:r>
          </a:p>
          <a:p>
            <a:endParaRPr lang="en-US" dirty="0" smtClean="0"/>
          </a:p>
          <a:p>
            <a:r>
              <a:rPr lang="en-US" dirty="0" smtClean="0"/>
              <a:t>Time-area closures to further minimize likelihood of </a:t>
            </a:r>
            <a:r>
              <a:rPr lang="en-US" dirty="0" err="1" smtClean="0"/>
              <a:t>bycatch</a:t>
            </a:r>
            <a:r>
              <a:rPr lang="en-US" dirty="0" smtClean="0"/>
              <a:t> (e.g. now little </a:t>
            </a:r>
            <a:r>
              <a:rPr lang="en-US" dirty="0" err="1" smtClean="0"/>
              <a:t>pollock</a:t>
            </a:r>
            <a:r>
              <a:rPr lang="en-US" dirty="0" smtClean="0"/>
              <a:t> fishing in fall in the Bering Sea)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27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River herring avoidance in the Atlantic herring and mackerel fisheries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240"/>
            <a:ext cx="5790612" cy="55884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Collaborative project between industry, agencies, and academia to reduce </a:t>
            </a:r>
            <a:r>
              <a:rPr lang="en-US" dirty="0" err="1" smtClean="0"/>
              <a:t>bycatch</a:t>
            </a:r>
            <a:r>
              <a:rPr lang="en-US" dirty="0" smtClean="0"/>
              <a:t> independent of management action.</a:t>
            </a:r>
          </a:p>
          <a:p>
            <a:r>
              <a:rPr lang="en-US" dirty="0" smtClean="0"/>
              <a:t>Provide tool to prevent area closures.</a:t>
            </a:r>
          </a:p>
          <a:p>
            <a:r>
              <a:rPr lang="en-US" dirty="0" smtClean="0"/>
              <a:t>Increase </a:t>
            </a:r>
            <a:r>
              <a:rPr lang="en-US" dirty="0"/>
              <a:t>portside </a:t>
            </a:r>
            <a:r>
              <a:rPr lang="en-US" dirty="0" smtClean="0"/>
              <a:t>sampling</a:t>
            </a:r>
          </a:p>
          <a:p>
            <a:r>
              <a:rPr lang="en-US" dirty="0" smtClean="0"/>
              <a:t>Near </a:t>
            </a:r>
            <a:r>
              <a:rPr lang="en-US" dirty="0"/>
              <a:t>real-time information </a:t>
            </a:r>
            <a:r>
              <a:rPr lang="en-US" dirty="0" smtClean="0"/>
              <a:t>system</a:t>
            </a:r>
            <a:br>
              <a:rPr lang="en-US" dirty="0" smtClean="0"/>
            </a:br>
            <a:r>
              <a:rPr lang="en-US" dirty="0" smtClean="0"/>
              <a:t>on location </a:t>
            </a:r>
            <a:r>
              <a:rPr lang="en-US" dirty="0" err="1"/>
              <a:t>bycatch</a:t>
            </a:r>
            <a:r>
              <a:rPr lang="en-US" dirty="0"/>
              <a:t> </a:t>
            </a:r>
            <a:r>
              <a:rPr lang="en-US" dirty="0" smtClean="0"/>
              <a:t>events</a:t>
            </a:r>
          </a:p>
          <a:p>
            <a:r>
              <a:rPr lang="en-US" dirty="0"/>
              <a:t>T</a:t>
            </a:r>
            <a:r>
              <a:rPr lang="en-US" dirty="0" smtClean="0"/>
              <a:t>esting of </a:t>
            </a:r>
            <a:r>
              <a:rPr lang="en-US" dirty="0"/>
              <a:t>oceanographic features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 indicators of </a:t>
            </a:r>
            <a:r>
              <a:rPr lang="en-US" dirty="0" err="1" smtClean="0"/>
              <a:t>bycatch</a:t>
            </a:r>
            <a:r>
              <a:rPr lang="en-US" dirty="0" smtClean="0"/>
              <a:t> hotspot areas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47" y="1257113"/>
            <a:ext cx="2540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62" y="4105615"/>
            <a:ext cx="254000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8888" y="6452325"/>
            <a:ext cx="363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Bethoney</a:t>
            </a:r>
            <a:r>
              <a:rPr lang="en-US" dirty="0" smtClean="0"/>
              <a:t> et al, 2013a,b,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7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pic>
        <p:nvPicPr>
          <p:cNvPr id="4" name="Picture 3" descr="Screen Shot 2015-02-27 at 9.06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8" y="872282"/>
            <a:ext cx="8826478" cy="530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1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Bycatch</a:t>
            </a:r>
            <a:r>
              <a:rPr lang="en-US" dirty="0"/>
              <a:t>, habitat, spatial management, oh my!</a:t>
            </a:r>
          </a:p>
          <a:p>
            <a:r>
              <a:rPr lang="en-US" dirty="0"/>
              <a:t>Discussion on Marine Protected Areas:</a:t>
            </a:r>
          </a:p>
          <a:p>
            <a:pPr marL="457200" lvl="1" indent="0">
              <a:buNone/>
            </a:pPr>
            <a:r>
              <a:rPr lang="en-US" dirty="0"/>
              <a:t>Edgar et al. 2014</a:t>
            </a:r>
          </a:p>
          <a:p>
            <a:pPr marL="457200" lvl="1" indent="0">
              <a:buNone/>
            </a:pPr>
            <a:r>
              <a:rPr lang="en-US" dirty="0" err="1"/>
              <a:t>Hilborn</a:t>
            </a:r>
            <a:r>
              <a:rPr lang="en-US" dirty="0"/>
              <a:t> et al. 2004</a:t>
            </a:r>
          </a:p>
          <a:p>
            <a:pPr marL="457200" lvl="1" indent="0">
              <a:buNone/>
            </a:pPr>
            <a:r>
              <a:rPr lang="en-US" dirty="0"/>
              <a:t>Lester et al. 2009</a:t>
            </a:r>
          </a:p>
          <a:p>
            <a:pPr marL="457200" lvl="1" indent="0">
              <a:buNone/>
            </a:pPr>
            <a:r>
              <a:rPr lang="en-US" dirty="0" err="1"/>
              <a:t>McCay</a:t>
            </a:r>
            <a:r>
              <a:rPr lang="en-US" dirty="0"/>
              <a:t> &amp; Jones 2011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River herring, see also O’Keefe work with Scallops and Yellowtail flounder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Example of cooperative research – fishing industry involved in feasibility study with scientists, see value, potentially more uptake.</a:t>
            </a:r>
          </a:p>
          <a:p>
            <a:r>
              <a:rPr lang="en-US" dirty="0" smtClean="0"/>
              <a:t>Participation often cited as a significant driver of uptake.</a:t>
            </a:r>
          </a:p>
          <a:p>
            <a:r>
              <a:rPr lang="en-US" dirty="0" smtClean="0"/>
              <a:t>Funding streams specifically dedicated to emphasizing industry-based solutions.</a:t>
            </a:r>
          </a:p>
          <a:p>
            <a:r>
              <a:rPr lang="en-US" dirty="0" smtClean="0"/>
              <a:t>More likely to implement if it is own idea.</a:t>
            </a:r>
          </a:p>
          <a:p>
            <a:r>
              <a:rPr lang="en-US" dirty="0" smtClean="0"/>
              <a:t>At the end of the day, </a:t>
            </a:r>
            <a:r>
              <a:rPr lang="en-US" dirty="0" err="1" smtClean="0"/>
              <a:t>bycatch</a:t>
            </a:r>
            <a:r>
              <a:rPr lang="en-US" dirty="0" smtClean="0"/>
              <a:t> is low </a:t>
            </a:r>
            <a:r>
              <a:rPr lang="en-US" dirty="0" err="1" smtClean="0"/>
              <a:t>effficiency</a:t>
            </a:r>
            <a:r>
              <a:rPr lang="en-US" dirty="0" smtClean="0"/>
              <a:t>. Fishermen interested in minimizing losses due to inefficiency and broad scale regulation.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3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Habitat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Effects of fishing on physical habitat</a:t>
            </a:r>
          </a:p>
          <a:p>
            <a:r>
              <a:rPr lang="en-US" dirty="0" smtClean="0"/>
              <a:t>Habitat change effects on fisheries</a:t>
            </a:r>
          </a:p>
          <a:p>
            <a:r>
              <a:rPr lang="en-US" dirty="0" smtClean="0"/>
              <a:t>Including habitat in fisheries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7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Benthic effects of fishing on habitat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Damage to benthic habitat</a:t>
            </a:r>
          </a:p>
          <a:p>
            <a:r>
              <a:rPr lang="en-US" dirty="0" smtClean="0"/>
              <a:t>Reduction in benthos</a:t>
            </a:r>
          </a:p>
          <a:p>
            <a:r>
              <a:rPr lang="en-US" dirty="0" smtClean="0"/>
              <a:t>Removal of benthic structure</a:t>
            </a:r>
          </a:p>
          <a:p>
            <a:pPr lvl="1"/>
            <a:r>
              <a:rPr lang="en-US" dirty="0" smtClean="0"/>
              <a:t>Dependence of benthic communities</a:t>
            </a:r>
          </a:p>
          <a:p>
            <a:pPr lvl="1"/>
            <a:r>
              <a:rPr lang="en-US" dirty="0" smtClean="0"/>
              <a:t>Importance for other species, refuge, reproduction,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66"/>
                </a:solidFill>
                <a:latin typeface="Arial" charset="0"/>
              </a:rPr>
              <a:t>Benthic Habitat Effects</a:t>
            </a:r>
          </a:p>
        </p:txBody>
      </p:sp>
      <p:sp>
        <p:nvSpPr>
          <p:cNvPr id="571397" name="Text Box 5"/>
          <p:cNvSpPr txBox="1">
            <a:spLocks noChangeArrowheads="1"/>
          </p:cNvSpPr>
          <p:nvPr/>
        </p:nvSpPr>
        <p:spPr bwMode="auto">
          <a:xfrm>
            <a:off x="7015163" y="6302375"/>
            <a:ext cx="17033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 b="1">
                <a:solidFill>
                  <a:srgbClr val="000066"/>
                </a:solidFill>
                <a:latin typeface="Arial Unicode MS" charset="0"/>
              </a:rPr>
              <a:t>Collie et al. 2000</a:t>
            </a:r>
          </a:p>
        </p:txBody>
      </p:sp>
      <p:pic>
        <p:nvPicPr>
          <p:cNvPr id="5713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795463"/>
            <a:ext cx="4268787" cy="29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140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3" y="1800225"/>
            <a:ext cx="4279900" cy="297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39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 </a:t>
            </a:r>
            <a:r>
              <a:rPr lang="en-US" dirty="0" smtClean="0"/>
              <a:t>Australian </a:t>
            </a:r>
            <a:r>
              <a:rPr lang="en-US" dirty="0" smtClean="0"/>
              <a:t>Shelf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(Sainsbury </a:t>
            </a:r>
            <a:r>
              <a:rPr lang="en-US" sz="2400" dirty="0"/>
              <a:t>et al</a:t>
            </a:r>
            <a:r>
              <a:rPr lang="en-US" sz="2400" dirty="0" smtClean="0"/>
              <a:t>.)</a:t>
            </a:r>
            <a:endParaRPr lang="en-US" sz="2400" dirty="0"/>
          </a:p>
          <a:p>
            <a:r>
              <a:rPr lang="en-US" sz="2400" dirty="0" smtClean="0"/>
              <a:t>Demonstrated </a:t>
            </a:r>
            <a:r>
              <a:rPr lang="en-US" sz="2400" dirty="0"/>
              <a:t>theoretically and with field data the importance of area closures </a:t>
            </a:r>
          </a:p>
          <a:p>
            <a:r>
              <a:rPr lang="en-US" sz="2400" dirty="0"/>
              <a:t>Impacts of fishing</a:t>
            </a:r>
          </a:p>
          <a:p>
            <a:r>
              <a:rPr lang="en-US" sz="2400" dirty="0"/>
              <a:t>Influence of habitat structure on productivity, fish size, etc.</a:t>
            </a:r>
          </a:p>
          <a:p>
            <a:r>
              <a:rPr lang="en-US" sz="2400" dirty="0"/>
              <a:t>Tropical </a:t>
            </a:r>
            <a:r>
              <a:rPr lang="en-US" sz="2400" dirty="0" smtClean="0"/>
              <a:t>example</a:t>
            </a:r>
            <a:endParaRPr lang="en-US" sz="2400" dirty="0"/>
          </a:p>
          <a:p>
            <a:r>
              <a:rPr lang="en-US" sz="2400" dirty="0"/>
              <a:t>Several subsequent </a:t>
            </a:r>
            <a:r>
              <a:rPr lang="en-US" sz="2400" dirty="0" smtClean="0"/>
              <a:t>models (we’ll talk about them in a few weeks)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95680"/>
            <a:ext cx="27146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695680"/>
            <a:ext cx="27146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23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Shifts in habitat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of changes in environmental drivers</a:t>
            </a:r>
          </a:p>
          <a:p>
            <a:r>
              <a:rPr lang="en-US" dirty="0" smtClean="0"/>
              <a:t>Long-term and </a:t>
            </a:r>
            <a:r>
              <a:rPr lang="en-US" dirty="0" err="1" smtClean="0"/>
              <a:t>interannual</a:t>
            </a:r>
            <a:endParaRPr lang="en-US" dirty="0" smtClean="0"/>
          </a:p>
          <a:p>
            <a:r>
              <a:rPr lang="en-US" dirty="0" smtClean="0"/>
              <a:t>Changes </a:t>
            </a:r>
            <a:r>
              <a:rPr lang="en-US" dirty="0" smtClean="0"/>
              <a:t>in species distribution as a function of habitat change</a:t>
            </a:r>
          </a:p>
          <a:p>
            <a:r>
              <a:rPr lang="en-US" dirty="0" smtClean="0"/>
              <a:t>Changes in recruitment with location/extent of </a:t>
            </a:r>
            <a:r>
              <a:rPr lang="en-US" dirty="0" smtClean="0"/>
              <a:t>habitat.</a:t>
            </a:r>
          </a:p>
          <a:p>
            <a:r>
              <a:rPr lang="en-US" dirty="0" smtClean="0"/>
              <a:t>Climate </a:t>
            </a:r>
            <a:r>
              <a:rPr lang="en-US" dirty="0" smtClean="0"/>
              <a:t>change: Winners and Losers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25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Shifts in distribution of marine species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5-02-06 at 8.28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8464"/>
            <a:ext cx="8015618" cy="57918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1958" y="6460720"/>
            <a:ext cx="2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Pinsky</a:t>
            </a:r>
            <a:r>
              <a:rPr lang="en-US" dirty="0" smtClean="0"/>
              <a:t> et al.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45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Gulf of Mexico </a:t>
            </a:r>
            <a:r>
              <a:rPr lang="en-US" dirty="0" err="1" smtClean="0"/>
              <a:t>Deadzone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Rabalais</a:t>
            </a:r>
            <a:r>
              <a:rPr lang="en-US" dirty="0" smtClean="0"/>
              <a:t> </a:t>
            </a:r>
            <a:r>
              <a:rPr lang="en-US" dirty="0"/>
              <a:t>et al.</a:t>
            </a:r>
          </a:p>
          <a:p>
            <a:r>
              <a:rPr lang="en-US" dirty="0"/>
              <a:t>Mississippi River runoff creates </a:t>
            </a:r>
            <a:r>
              <a:rPr lang="en-US" dirty="0" smtClean="0"/>
              <a:t>a </a:t>
            </a:r>
            <a:r>
              <a:rPr lang="en-US" dirty="0"/>
              <a:t>hypoxic zone</a:t>
            </a:r>
          </a:p>
          <a:p>
            <a:r>
              <a:rPr lang="en-US" dirty="0"/>
              <a:t>This kills fish, causes them to move to sub-optimal habitat, or else causes to move into areas of increased mortality (F&amp;M2)</a:t>
            </a:r>
          </a:p>
          <a:p>
            <a:r>
              <a:rPr lang="en-US" dirty="0"/>
              <a:t>How to address “upstream” and in </a:t>
            </a:r>
            <a:r>
              <a:rPr lang="en-US" dirty="0" err="1"/>
              <a:t>GoMex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5" y="4330679"/>
            <a:ext cx="3584768" cy="230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715" y="4451564"/>
            <a:ext cx="3283085" cy="218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42875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765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Butterfish assessment: thermal pelagic habitat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Butterfish key forage fish in mid-Atlantic.</a:t>
            </a:r>
          </a:p>
          <a:p>
            <a:r>
              <a:rPr lang="en-US" dirty="0" smtClean="0"/>
              <a:t>Spatial distribution appears heavily dependent on temperature profile</a:t>
            </a:r>
          </a:p>
          <a:p>
            <a:r>
              <a:rPr lang="en-US" dirty="0" smtClean="0"/>
              <a:t>Suggests proportion of stock available to the survey changes with habitat</a:t>
            </a:r>
          </a:p>
          <a:p>
            <a:r>
              <a:rPr lang="en-US" dirty="0" smtClean="0"/>
              <a:t>Consequences for estimates of abundance</a:t>
            </a:r>
          </a:p>
          <a:p>
            <a:r>
              <a:rPr lang="en-US" dirty="0" smtClean="0"/>
              <a:t>Habitat now included in </a:t>
            </a:r>
            <a:r>
              <a:rPr lang="en-US" dirty="0" err="1" smtClean="0"/>
              <a:t>catchability</a:t>
            </a:r>
            <a:r>
              <a:rPr lang="en-US" dirty="0" smtClean="0"/>
              <a:t> term in the stock assessment.</a:t>
            </a:r>
          </a:p>
          <a:p>
            <a:r>
              <a:rPr lang="en-US" dirty="0" smtClean="0"/>
              <a:t>Ongoing work for effects on life history, other species.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64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pic>
        <p:nvPicPr>
          <p:cNvPr id="4" name="Picture 3" descr="Screen Shot 2015-02-27 at 10.18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923"/>
            <a:ext cx="9144000" cy="63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5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/>
          <a:lstStyle/>
          <a:p>
            <a:r>
              <a:rPr lang="en-US" sz="4000">
                <a:solidFill>
                  <a:srgbClr val="000066"/>
                </a:solidFill>
                <a:latin typeface="Arial" charset="0"/>
              </a:rPr>
              <a:t>One Main Theme Throughout Course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4525963"/>
          </a:xfrm>
        </p:spPr>
        <p:txBody>
          <a:bodyPr/>
          <a:lstStyle/>
          <a:p>
            <a:pPr>
              <a:buFontTx/>
              <a:buNone/>
            </a:pPr>
            <a:endParaRPr lang="en-US" sz="4800" b="1" u="sng">
              <a:solidFill>
                <a:srgbClr val="660066"/>
              </a:solidFill>
            </a:endParaRPr>
          </a:p>
          <a:p>
            <a:pPr algn="ctr">
              <a:buFontTx/>
              <a:buNone/>
            </a:pPr>
            <a:r>
              <a:rPr lang="en-US" sz="4800" b="1" u="sng">
                <a:solidFill>
                  <a:srgbClr val="660066"/>
                </a:solidFill>
              </a:rPr>
              <a:t>CONFRONTING TRADEOFFS</a:t>
            </a:r>
          </a:p>
        </p:txBody>
      </p:sp>
    </p:spTree>
    <p:extLst>
      <p:ext uri="{BB962C8B-B14F-4D97-AF65-F5344CB8AC3E}">
        <p14:creationId xmlns:p14="http://schemas.microsoft.com/office/powerpoint/2010/main" val="3390683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management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5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management solutions above </a:t>
            </a:r>
            <a:r>
              <a:rPr lang="en-US" dirty="0" smtClean="0"/>
              <a:t>are related </a:t>
            </a:r>
            <a:r>
              <a:rPr lang="en-US" dirty="0" smtClean="0"/>
              <a:t>to space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Many advocate that </a:t>
            </a:r>
            <a:r>
              <a:rPr lang="en-US" dirty="0" smtClean="0"/>
              <a:t>an </a:t>
            </a:r>
            <a:r>
              <a:rPr lang="en-US" dirty="0" smtClean="0"/>
              <a:t>ecosystem approach is ‘place-based’.</a:t>
            </a:r>
          </a:p>
          <a:p>
            <a:r>
              <a:rPr lang="en-US" dirty="0" smtClean="0"/>
              <a:t>Reflect importance of locale.</a:t>
            </a:r>
          </a:p>
          <a:p>
            <a:endParaRPr lang="en-US" dirty="0"/>
          </a:p>
          <a:p>
            <a:r>
              <a:rPr lang="en-US" dirty="0" smtClean="0"/>
              <a:t>Spatial approaches of course can be implemented without being part of an ecosystem approach.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management: reflecting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Northeast </a:t>
            </a:r>
            <a:r>
              <a:rPr lang="en-US" sz="2800" dirty="0" smtClean="0"/>
              <a:t>US ecological production units</a:t>
            </a:r>
          </a:p>
          <a:p>
            <a:r>
              <a:rPr lang="en-US" sz="2800" dirty="0" smtClean="0"/>
              <a:t>Areas </a:t>
            </a:r>
            <a:r>
              <a:rPr lang="en-US" sz="2800" dirty="0" smtClean="0"/>
              <a:t>are functionally different, species mixes, physical drivers, respond differently.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776" y="2566326"/>
            <a:ext cx="4620083" cy="46383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834918"/>
            <a:ext cx="3720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Perhaps more appropriate units to manage at rather than management </a:t>
            </a:r>
            <a:r>
              <a:rPr lang="en-US" sz="2400" dirty="0" smtClean="0"/>
              <a:t>boundaries</a:t>
            </a:r>
          </a:p>
          <a:p>
            <a:endParaRPr lang="en-US" sz="2400" dirty="0"/>
          </a:p>
          <a:p>
            <a:r>
              <a:rPr lang="en-US" sz="2400" dirty="0"/>
              <a:t>Butterfish example suggests these should be dynamic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77313" y="6324048"/>
            <a:ext cx="332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NEFSC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9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spectrum of approaches, implemented for many reasons</a:t>
            </a:r>
          </a:p>
          <a:p>
            <a:r>
              <a:rPr lang="en-US" dirty="0" smtClean="0"/>
              <a:t>Time-area closures</a:t>
            </a:r>
          </a:p>
          <a:p>
            <a:r>
              <a:rPr lang="en-US" dirty="0" smtClean="0"/>
              <a:t>Limited entry areas</a:t>
            </a:r>
          </a:p>
          <a:p>
            <a:r>
              <a:rPr lang="en-US" dirty="0" smtClean="0"/>
              <a:t>Marine Protected Areas</a:t>
            </a:r>
          </a:p>
          <a:p>
            <a:r>
              <a:rPr lang="en-US" dirty="0" smtClean="0"/>
              <a:t>Marine Sanctuaries</a:t>
            </a:r>
          </a:p>
        </p:txBody>
      </p:sp>
    </p:spTree>
    <p:extLst>
      <p:ext uri="{BB962C8B-B14F-4D97-AF65-F5344CB8AC3E}">
        <p14:creationId xmlns:p14="http://schemas.microsoft.com/office/powerpoint/2010/main" val="174879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management for </a:t>
            </a:r>
            <a:r>
              <a:rPr lang="en-US" dirty="0" smtClean="0"/>
              <a:t>protected species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4366573" cy="5588417"/>
          </a:xfrm>
        </p:spPr>
        <p:txBody>
          <a:bodyPr/>
          <a:lstStyle/>
          <a:p>
            <a:r>
              <a:rPr lang="en-US" dirty="0" smtClean="0"/>
              <a:t>Area</a:t>
            </a:r>
            <a:r>
              <a:rPr lang="en-US" dirty="0" smtClean="0"/>
              <a:t>-</a:t>
            </a:r>
            <a:r>
              <a:rPr lang="en-US" dirty="0" smtClean="0"/>
              <a:t>based fisheries </a:t>
            </a:r>
            <a:r>
              <a:rPr lang="en-US" dirty="0" smtClean="0"/>
              <a:t>management </a:t>
            </a:r>
            <a:r>
              <a:rPr lang="en-US" dirty="0" smtClean="0"/>
              <a:t>in </a:t>
            </a:r>
            <a:r>
              <a:rPr lang="en-US" dirty="0" smtClean="0"/>
              <a:t>the Gulf of Alaska is a very complicated </a:t>
            </a:r>
            <a:r>
              <a:rPr lang="en-US" dirty="0" smtClean="0"/>
              <a:t>picture.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65" y="1257112"/>
            <a:ext cx="4079679" cy="5383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1" y="3489130"/>
            <a:ext cx="4381198" cy="29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MPAs (discussion to come)</a:t>
            </a:r>
            <a:br>
              <a:rPr lang="en-US" dirty="0" smtClean="0"/>
            </a:br>
            <a:r>
              <a:rPr lang="en-US" dirty="0" smtClean="0"/>
              <a:t>Let’s focus </a:t>
            </a:r>
            <a:r>
              <a:rPr lang="en-US" dirty="0" smtClean="0"/>
              <a:t>on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can use of closed areas give us?</a:t>
            </a:r>
          </a:p>
          <a:p>
            <a:r>
              <a:rPr lang="en-US" dirty="0" smtClean="0"/>
              <a:t>Increased biodiversity in reserves</a:t>
            </a:r>
          </a:p>
          <a:p>
            <a:r>
              <a:rPr lang="en-US" dirty="0" smtClean="0"/>
              <a:t>Allow recovery of depleted communities, more big fish</a:t>
            </a:r>
          </a:p>
          <a:p>
            <a:r>
              <a:rPr lang="en-US" dirty="0" smtClean="0"/>
              <a:t>Perhaps good option</a:t>
            </a:r>
          </a:p>
          <a:p>
            <a:r>
              <a:rPr lang="en-US" dirty="0" smtClean="0"/>
              <a:t>Improvements to fisheries due to spillover</a:t>
            </a:r>
          </a:p>
          <a:p>
            <a:pPr lvl="1"/>
            <a:r>
              <a:rPr lang="en-US" dirty="0" smtClean="0"/>
              <a:t>This is </a:t>
            </a:r>
            <a:r>
              <a:rPr lang="en-US" dirty="0" err="1" smtClean="0"/>
              <a:t>comonly</a:t>
            </a:r>
            <a:r>
              <a:rPr lang="en-US" dirty="0" smtClean="0"/>
              <a:t> advocated as an advantage of reserves but been shown to not always be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11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Barrier Reef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4969544" cy="55884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Multi-use management challenge</a:t>
            </a:r>
          </a:p>
          <a:p>
            <a:r>
              <a:rPr lang="en-US" dirty="0"/>
              <a:t>Fisheries, recreational opportunities (fishing and biodiversity appreciation)</a:t>
            </a:r>
          </a:p>
          <a:p>
            <a:r>
              <a:rPr lang="en-US" dirty="0" smtClean="0"/>
              <a:t>Siltation, agricultural and freshwater influences</a:t>
            </a:r>
            <a:endParaRPr lang="en-US" dirty="0"/>
          </a:p>
          <a:p>
            <a:r>
              <a:rPr lang="en-US" dirty="0"/>
              <a:t>Experiment to determine effects of fishing and of closures as management </a:t>
            </a:r>
            <a:r>
              <a:rPr lang="en-US" dirty="0" smtClean="0"/>
              <a:t>tool.</a:t>
            </a:r>
            <a:endParaRPr lang="en-US" dirty="0"/>
          </a:p>
          <a:p>
            <a:r>
              <a:rPr lang="en-US" dirty="0"/>
              <a:t>A suite of stakeholders, models, and </a:t>
            </a:r>
            <a:r>
              <a:rPr lang="en-US" dirty="0" smtClean="0"/>
              <a:t>monitoring.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137" y="1167123"/>
            <a:ext cx="301466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27082" y="6195771"/>
            <a:ext cx="293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Mapstone</a:t>
            </a:r>
            <a:r>
              <a:rPr lang="en-US" dirty="0" smtClean="0"/>
              <a:t> et al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70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Useful management tool</a:t>
            </a:r>
          </a:p>
          <a:p>
            <a:r>
              <a:rPr lang="en-US" dirty="0" smtClean="0"/>
              <a:t>Can be used to address some of the ecosystem effects of fishing</a:t>
            </a:r>
          </a:p>
          <a:p>
            <a:r>
              <a:rPr lang="en-US" dirty="0" smtClean="0"/>
              <a:t>Also provides a way to think at the ecosystem level, with regard to ecosystem structure and function.</a:t>
            </a:r>
          </a:p>
          <a:p>
            <a:r>
              <a:rPr lang="en-US" dirty="0" smtClean="0"/>
              <a:t>Habitat naturally linked to spatial approaches, particularly physical habitat.</a:t>
            </a:r>
          </a:p>
          <a:p>
            <a:r>
              <a:rPr lang="en-US" dirty="0" smtClean="0"/>
              <a:t>Many many examples, including many in coastal environments where tradeoffs among multiple uses expand.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76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Addressing </a:t>
            </a:r>
            <a:r>
              <a:rPr lang="en-US" dirty="0" err="1" smtClean="0"/>
              <a:t>bycatch</a:t>
            </a:r>
            <a:r>
              <a:rPr lang="en-US" dirty="0" smtClean="0"/>
              <a:t> and habitat effects can be part of an ecosystem approach.</a:t>
            </a:r>
          </a:p>
          <a:p>
            <a:r>
              <a:rPr lang="en-US" dirty="0" smtClean="0"/>
              <a:t>Successful solutions often involve cooperative approaches to research and management.</a:t>
            </a:r>
          </a:p>
          <a:p>
            <a:r>
              <a:rPr lang="en-US" dirty="0" smtClean="0"/>
              <a:t>Enforcement challenges</a:t>
            </a:r>
            <a:endParaRPr lang="en-US" dirty="0" smtClean="0"/>
          </a:p>
          <a:p>
            <a:r>
              <a:rPr lang="en-US" dirty="0" smtClean="0"/>
              <a:t>Spatial management </a:t>
            </a:r>
            <a:r>
              <a:rPr lang="en-US" dirty="0" smtClean="0"/>
              <a:t>can be a useful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Need to evaluate tradeoffs against objectives</a:t>
            </a:r>
          </a:p>
          <a:p>
            <a:pPr lvl="1"/>
            <a:r>
              <a:rPr lang="en-US" dirty="0" smtClean="0"/>
              <a:t>What do you get by spending lots of $ on expensive solutions?</a:t>
            </a:r>
          </a:p>
          <a:p>
            <a:pPr lvl="1"/>
            <a:r>
              <a:rPr lang="en-US" dirty="0" smtClean="0"/>
              <a:t>What are </a:t>
            </a:r>
            <a:r>
              <a:rPr lang="en-US" dirty="0" smtClean="0"/>
              <a:t>the incentives </a:t>
            </a:r>
            <a:r>
              <a:rPr lang="en-US" dirty="0" smtClean="0"/>
              <a:t>to comply?</a:t>
            </a:r>
          </a:p>
          <a:p>
            <a:pPr lvl="1"/>
            <a:r>
              <a:rPr lang="en-US" dirty="0" smtClean="0"/>
              <a:t>What are the losses in (fisheries) yield?</a:t>
            </a:r>
          </a:p>
          <a:p>
            <a:pPr lvl="1"/>
            <a:r>
              <a:rPr lang="en-US" dirty="0" smtClean="0"/>
              <a:t>What are gains/changes in natural capital?</a:t>
            </a:r>
          </a:p>
          <a:p>
            <a:pPr lvl="1"/>
            <a:r>
              <a:rPr lang="en-US" dirty="0" smtClean="0"/>
              <a:t>What are the indirect effects, do these need to be thought about in an EBFM context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1620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EBFM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4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281599"/>
              </p:ext>
            </p:extLst>
          </p:nvPr>
        </p:nvGraphicFramePr>
        <p:xfrm>
          <a:off x="470029" y="872921"/>
          <a:ext cx="82296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156"/>
                <a:gridCol w="1347064"/>
                <a:gridCol w="58643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1/30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Context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Introduction, What is EBFM?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Challenges facing fisheries,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what can EBFM offer?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case studies of EBFM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Types of advice, decision theories,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goal-setting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2/27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2"/>
                          </a:solidFill>
                        </a:rPr>
                        <a:t>Bycatch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, habitat, and spatial management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Ecosystem indicators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Extended single-species and multispecies</a:t>
                      </a:r>
                      <a:r>
                        <a:rPr lang="en-US" baseline="0" dirty="0" smtClean="0"/>
                        <a:t>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</a:t>
                      </a:r>
                      <a:r>
                        <a:rPr lang="en-US" baseline="0" dirty="0" smtClean="0"/>
                        <a:t> BREAK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Aggregate and system</a:t>
                      </a:r>
                      <a:r>
                        <a:rPr lang="en-US" baseline="0" dirty="0" smtClean="0"/>
                        <a:t>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Ecological risk</a:t>
                      </a:r>
                      <a:r>
                        <a:rPr lang="en-US" baseline="0" dirty="0" smtClean="0"/>
                        <a:t> assessment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Institutional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Societal</a:t>
                      </a:r>
                      <a:r>
                        <a:rPr lang="en-US" baseline="0" dirty="0" smtClean="0"/>
                        <a:t> and economic considerations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Governance</a:t>
                      </a:r>
                      <a:r>
                        <a:rPr lang="en-US" baseline="0" dirty="0" smtClean="0"/>
                        <a:t> and management institutions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Holistic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Evaluating tradeoffs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Moving</a:t>
                      </a:r>
                      <a:r>
                        <a:rPr lang="en-US" baseline="0" dirty="0" smtClean="0"/>
                        <a:t> towards ecosystem based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4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Ecosystem indicators</a:t>
            </a:r>
          </a:p>
          <a:p>
            <a:r>
              <a:rPr lang="en-US" dirty="0" smtClean="0"/>
              <a:t>Discussion on:</a:t>
            </a:r>
          </a:p>
          <a:p>
            <a:pPr marL="457200" lvl="1" indent="0">
              <a:buNone/>
            </a:pPr>
            <a:r>
              <a:rPr lang="en-US" dirty="0" smtClean="0"/>
              <a:t>Link 2005</a:t>
            </a:r>
          </a:p>
          <a:p>
            <a:pPr marL="457200" lvl="1" indent="0">
              <a:buNone/>
            </a:pPr>
            <a:r>
              <a:rPr lang="en-US" dirty="0" smtClean="0"/>
              <a:t>Hall and </a:t>
            </a:r>
            <a:r>
              <a:rPr lang="en-US" dirty="0" err="1" smtClean="0"/>
              <a:t>Mainprize</a:t>
            </a:r>
            <a:r>
              <a:rPr lang="en-US" dirty="0" smtClean="0"/>
              <a:t> 2004</a:t>
            </a:r>
          </a:p>
          <a:p>
            <a:pPr marL="457200" lvl="1" indent="0">
              <a:buNone/>
            </a:pPr>
            <a:r>
              <a:rPr lang="en-US" dirty="0" smtClean="0"/>
              <a:t>Jennings 2005</a:t>
            </a:r>
          </a:p>
          <a:p>
            <a:pPr marL="457200" lvl="1" indent="0">
              <a:buNone/>
            </a:pPr>
            <a:r>
              <a:rPr lang="en-US" dirty="0" smtClean="0"/>
              <a:t>Halpern et al. 2012</a:t>
            </a:r>
          </a:p>
        </p:txBody>
      </p:sp>
    </p:spTree>
    <p:extLst>
      <p:ext uri="{BB962C8B-B14F-4D97-AF65-F5344CB8AC3E}">
        <p14:creationId xmlns:p14="http://schemas.microsoft.com/office/powerpoint/2010/main" val="300052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Bycatch</a:t>
            </a:r>
            <a:r>
              <a:rPr lang="en-US" dirty="0" smtClean="0"/>
              <a:t>, habitat, &amp; spatial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consider these together in a course about EBFM?</a:t>
            </a:r>
          </a:p>
          <a:p>
            <a:r>
              <a:rPr lang="en-US" dirty="0" err="1" smtClean="0"/>
              <a:t>Hilborn</a:t>
            </a:r>
            <a:r>
              <a:rPr lang="en-US" dirty="0" smtClean="0"/>
              <a:t> (2011) concept of ‘easy’ EBFM</a:t>
            </a:r>
          </a:p>
          <a:p>
            <a:r>
              <a:rPr lang="en-US" dirty="0" smtClean="0"/>
              <a:t>In some cases, tradeoffs may not be ‘hard choices’.</a:t>
            </a:r>
          </a:p>
          <a:p>
            <a:r>
              <a:rPr lang="en-US" dirty="0" smtClean="0"/>
              <a:t>Focus on management solutions. </a:t>
            </a:r>
          </a:p>
          <a:p>
            <a:r>
              <a:rPr lang="en-US" dirty="0" smtClean="0"/>
              <a:t>Today we are mostly talking about an Ecosystem Approach to Fisheries rather than EBFM.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0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Bycatch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“Fish </a:t>
            </a:r>
            <a:r>
              <a:rPr lang="en-US" dirty="0"/>
              <a:t>which </a:t>
            </a:r>
            <a:r>
              <a:rPr lang="en-US" dirty="0">
                <a:solidFill>
                  <a:schemeClr val="accent2"/>
                </a:solidFill>
              </a:rPr>
              <a:t>are harvested</a:t>
            </a:r>
            <a:r>
              <a:rPr lang="en-US" dirty="0"/>
              <a:t> in a fishery, but which are </a:t>
            </a:r>
            <a:r>
              <a:rPr lang="en-US" dirty="0">
                <a:solidFill>
                  <a:srgbClr val="C0504D"/>
                </a:solidFill>
              </a:rPr>
              <a:t>not sold or kept for personal use</a:t>
            </a:r>
            <a:r>
              <a:rPr lang="en-US" dirty="0"/>
              <a:t>, and includes </a:t>
            </a:r>
            <a:r>
              <a:rPr lang="en-US" dirty="0">
                <a:solidFill>
                  <a:srgbClr val="C0504D"/>
                </a:solidFill>
              </a:rPr>
              <a:t>economic</a:t>
            </a:r>
            <a:r>
              <a:rPr lang="en-US" dirty="0"/>
              <a:t> discards </a:t>
            </a:r>
            <a:r>
              <a:rPr lang="en-US" dirty="0">
                <a:solidFill>
                  <a:srgbClr val="C0504D"/>
                </a:solidFill>
              </a:rPr>
              <a:t>and regulatory discards</a:t>
            </a:r>
            <a:r>
              <a:rPr lang="en-US" dirty="0"/>
              <a:t>.  Such term does not include fish released alive under a recreational catch and release fishery management program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r>
              <a:rPr lang="en-US" sz="2600" dirty="0" smtClean="0"/>
              <a:t>(Magnuson</a:t>
            </a:r>
            <a:r>
              <a:rPr lang="en-US" sz="2600" dirty="0"/>
              <a:t>-Stevens Fishery Conservation and Management </a:t>
            </a:r>
            <a:r>
              <a:rPr lang="en-US" sz="2600" dirty="0" smtClean="0"/>
              <a:t>Act)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smtClean="0">
                <a:solidFill>
                  <a:srgbClr val="C0504D"/>
                </a:solidFill>
              </a:rPr>
              <a:t>Discarded </a:t>
            </a:r>
            <a:r>
              <a:rPr lang="en-US" dirty="0">
                <a:solidFill>
                  <a:srgbClr val="C0504D"/>
                </a:solidFill>
              </a:rPr>
              <a:t>catch</a:t>
            </a:r>
            <a:r>
              <a:rPr lang="en-US" dirty="0"/>
              <a:t> of any living marine resource, plus unobserved mortality due to a direct encounter with fishing gear</a:t>
            </a:r>
            <a:r>
              <a:rPr lang="en-US" dirty="0" smtClean="0"/>
              <a:t>.”</a:t>
            </a: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(NOAA Fisheries National </a:t>
            </a:r>
            <a:r>
              <a:rPr lang="en-US" sz="2600" dirty="0" err="1" smtClean="0"/>
              <a:t>Bycatch</a:t>
            </a:r>
            <a:r>
              <a:rPr lang="en-US" sz="2600" dirty="0" smtClean="0"/>
              <a:t> Strategy)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85750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Bycatch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Catch of non-target species</a:t>
            </a:r>
          </a:p>
          <a:p>
            <a:pPr marL="0" indent="0">
              <a:buNone/>
            </a:pPr>
            <a:r>
              <a:rPr lang="en-US" dirty="0" smtClean="0"/>
              <a:t>Additional mortality for other species</a:t>
            </a:r>
          </a:p>
          <a:p>
            <a:pPr marL="0" indent="0">
              <a:buNone/>
            </a:pPr>
            <a:r>
              <a:rPr lang="en-US" dirty="0" smtClean="0"/>
              <a:t>Often framed for effects on charismatic species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Management Solutions:</a:t>
            </a:r>
          </a:p>
          <a:p>
            <a:r>
              <a:rPr lang="en-US" dirty="0" smtClean="0"/>
              <a:t>Technological</a:t>
            </a:r>
          </a:p>
          <a:p>
            <a:r>
              <a:rPr lang="en-US" dirty="0" smtClean="0"/>
              <a:t>Regulatory limits</a:t>
            </a:r>
          </a:p>
          <a:p>
            <a:r>
              <a:rPr lang="en-US" dirty="0" smtClean="0"/>
              <a:t>Time and area management</a:t>
            </a:r>
          </a:p>
          <a:p>
            <a:r>
              <a:rPr lang="en-US" dirty="0" smtClean="0"/>
              <a:t>Incentive-based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25" y="4313994"/>
            <a:ext cx="2558175" cy="166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4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Related to </a:t>
            </a:r>
            <a:r>
              <a:rPr lang="en-US" sz="3000" dirty="0" err="1" smtClean="0"/>
              <a:t>bycatch</a:t>
            </a:r>
            <a:r>
              <a:rPr lang="en-US" sz="3000" dirty="0" smtClean="0"/>
              <a:t>, but discards can also be of target species (e.g. for high-grading).</a:t>
            </a:r>
          </a:p>
          <a:p>
            <a:r>
              <a:rPr lang="en-US" sz="3000" dirty="0" smtClean="0"/>
              <a:t>Not all discards are </a:t>
            </a:r>
            <a:r>
              <a:rPr lang="en-US" sz="3000" dirty="0" err="1" smtClean="0"/>
              <a:t>bycatch</a:t>
            </a:r>
            <a:r>
              <a:rPr lang="en-US" sz="3000" dirty="0" smtClean="0"/>
              <a:t>, not all </a:t>
            </a:r>
            <a:r>
              <a:rPr lang="en-US" sz="3000" dirty="0" err="1" smtClean="0"/>
              <a:t>bycatch</a:t>
            </a:r>
            <a:r>
              <a:rPr lang="en-US" sz="3000" dirty="0" smtClean="0"/>
              <a:t> are discards (perhaps this a good thing).</a:t>
            </a:r>
            <a:endParaRPr lang="en-US" sz="3000" dirty="0"/>
          </a:p>
          <a:p>
            <a:r>
              <a:rPr lang="en-US" sz="3000" dirty="0" smtClean="0"/>
              <a:t>Incentive/regulation programs to promote fishing efficiency.</a:t>
            </a:r>
          </a:p>
          <a:p>
            <a:r>
              <a:rPr lang="en-US" sz="3000" dirty="0" smtClean="0"/>
              <a:t>British Columbia </a:t>
            </a:r>
            <a:r>
              <a:rPr lang="en-US" sz="3000" dirty="0" err="1" smtClean="0"/>
              <a:t>groundfish</a:t>
            </a:r>
            <a:r>
              <a:rPr lang="en-US" sz="3000" dirty="0" smtClean="0"/>
              <a:t> fishery, no discarding </a:t>
            </a:r>
            <a:r>
              <a:rPr lang="en-US" sz="3000" dirty="0"/>
              <a:t>allowed (100% observer </a:t>
            </a:r>
            <a:r>
              <a:rPr lang="en-US" sz="3000" dirty="0" smtClean="0"/>
              <a:t>coverage). Operators refined targeting to better account for quota holdings / leases 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Screen Shot 2015-02-27 at 8.5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40" y="5653621"/>
            <a:ext cx="4114960" cy="12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5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</a:t>
            </a:r>
            <a:r>
              <a:rPr lang="en-US" dirty="0" smtClean="0"/>
              <a:t>a multispecies fishery, fishing for one species means catching others.</a:t>
            </a:r>
          </a:p>
          <a:p>
            <a:r>
              <a:rPr lang="en-US" dirty="0" smtClean="0"/>
              <a:t>“Choke</a:t>
            </a:r>
            <a:r>
              <a:rPr lang="en-US" dirty="0" smtClean="0"/>
              <a:t>” species where quota for one species constrains ability to reach quota for others.</a:t>
            </a:r>
            <a:endParaRPr lang="en-US" dirty="0"/>
          </a:p>
          <a:p>
            <a:r>
              <a:rPr lang="en-US" dirty="0"/>
              <a:t>Quantifying degree of association and likely consequences allows one to quantify tradeoffs</a:t>
            </a:r>
          </a:p>
          <a:p>
            <a:pPr lvl="1"/>
            <a:r>
              <a:rPr lang="en-US" dirty="0"/>
              <a:t>Prevent/Minimize impossible quota setting</a:t>
            </a:r>
          </a:p>
          <a:p>
            <a:endParaRPr lang="en-US" dirty="0"/>
          </a:p>
          <a:p>
            <a:r>
              <a:rPr lang="en-US" dirty="0" smtClean="0"/>
              <a:t>Australian SESSF</a:t>
            </a:r>
          </a:p>
          <a:p>
            <a:pPr lvl="1"/>
            <a:r>
              <a:rPr lang="en-US" dirty="0" smtClean="0"/>
              <a:t>Minimum </a:t>
            </a:r>
            <a:r>
              <a:rPr lang="en-US" dirty="0" err="1"/>
              <a:t>bycatch</a:t>
            </a:r>
            <a:r>
              <a:rPr lang="en-US" dirty="0"/>
              <a:t> levels based on analysis of shot association data (</a:t>
            </a:r>
            <a:r>
              <a:rPr lang="en-US" dirty="0" err="1"/>
              <a:t>Klaer</a:t>
            </a:r>
            <a:r>
              <a:rPr lang="en-US" dirty="0"/>
              <a:t> </a:t>
            </a:r>
            <a:r>
              <a:rPr lang="en-US" dirty="0" smtClean="0"/>
              <a:t>and Smith 2008)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Recovering species managed under </a:t>
            </a:r>
            <a:r>
              <a:rPr lang="en-US" dirty="0"/>
              <a:t>‘</a:t>
            </a:r>
            <a:r>
              <a:rPr lang="en-US" dirty="0" err="1"/>
              <a:t>bycatch</a:t>
            </a:r>
            <a:r>
              <a:rPr lang="en-US" dirty="0"/>
              <a:t>’ </a:t>
            </a:r>
            <a:r>
              <a:rPr lang="en-US" dirty="0" smtClean="0"/>
              <a:t>quota.</a:t>
            </a:r>
            <a:endParaRPr lang="en-US" dirty="0"/>
          </a:p>
          <a:p>
            <a:pPr lvl="1"/>
            <a:r>
              <a:rPr lang="en-US" dirty="0"/>
              <a:t>Potential problems, fishery could be limited given low biomass species. Rebuilding times prolonged if catch truly unavoidable, OR other sectors impacted.</a:t>
            </a:r>
          </a:p>
          <a:p>
            <a:pPr lvl="1"/>
            <a:r>
              <a:rPr lang="en-US" dirty="0"/>
              <a:t>Need to provide incentives against </a:t>
            </a:r>
            <a:r>
              <a:rPr lang="en-US" dirty="0" err="1"/>
              <a:t>bycatch</a:t>
            </a:r>
            <a:r>
              <a:rPr lang="en-US" dirty="0"/>
              <a:t> quota collecting, allowing targeted fishing. </a:t>
            </a:r>
          </a:p>
        </p:txBody>
      </p:sp>
    </p:spTree>
    <p:extLst>
      <p:ext uri="{BB962C8B-B14F-4D97-AF65-F5344CB8AC3E}">
        <p14:creationId xmlns:p14="http://schemas.microsoft.com/office/powerpoint/2010/main" val="2204790716"/>
      </p:ext>
    </p:extLst>
  </p:cSld>
  <p:clrMapOvr>
    <a:masterClrMapping/>
  </p:clrMapOvr>
</p:sld>
</file>

<file path=ppt/theme/theme1.xml><?xml version="1.0" encoding="utf-8"?>
<a:theme xmlns:a="http://schemas.openxmlformats.org/drawingml/2006/main" name="noaa_fisheries_presentation_template_final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2707</TotalTime>
  <Words>1822</Words>
  <Application>Microsoft Macintosh PowerPoint</Application>
  <PresentationFormat>On-screen Show (4:3)</PresentationFormat>
  <Paragraphs>256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noaa_fisheries_presentation_template_final</vt:lpstr>
      <vt:lpstr>NOAA Divider Slides</vt:lpstr>
      <vt:lpstr>NOAA Title Options</vt:lpstr>
      <vt:lpstr>GFAY_Custom</vt:lpstr>
      <vt:lpstr>MAR 530: Ecosystem Based Fisheries Management</vt:lpstr>
      <vt:lpstr>Today’s Outline</vt:lpstr>
      <vt:lpstr>One Main Theme Throughout Course</vt:lpstr>
      <vt:lpstr>Simplified Schedule</vt:lpstr>
      <vt:lpstr>Bycatch, habitat, &amp; spatial management</vt:lpstr>
      <vt:lpstr>Bycatch</vt:lpstr>
      <vt:lpstr>Bycatch</vt:lpstr>
      <vt:lpstr>Discarding</vt:lpstr>
      <vt:lpstr>Technical interactions</vt:lpstr>
      <vt:lpstr>Bycatch: Technological solutions</vt:lpstr>
      <vt:lpstr>Programs to encourage industry-led solutions</vt:lpstr>
      <vt:lpstr>Bycatch: Regulatory limit solutions</vt:lpstr>
      <vt:lpstr>CCAMLR: Mitigating seabird bycatch</vt:lpstr>
      <vt:lpstr>Bycatch – New Zealand sea lion</vt:lpstr>
      <vt:lpstr>Bering Sea Chinook Salmon bycatch</vt:lpstr>
      <vt:lpstr>Pollock &amp; salmon</vt:lpstr>
      <vt:lpstr>Bycatch: Incentive-based solutions</vt:lpstr>
      <vt:lpstr>River herring avoidance in the Atlantic herring and mackerel fisheries</vt:lpstr>
      <vt:lpstr>PowerPoint Presentation</vt:lpstr>
      <vt:lpstr>River herring, see also O’Keefe work with Scallops and Yellowtail flounder</vt:lpstr>
      <vt:lpstr>Habitat</vt:lpstr>
      <vt:lpstr>Benthic effects of fishing on habitat</vt:lpstr>
      <vt:lpstr>Benthic Habitat Effects</vt:lpstr>
      <vt:lpstr>NW Australian Shelf</vt:lpstr>
      <vt:lpstr>Shifts in habitat</vt:lpstr>
      <vt:lpstr>Shifts in distribution of marine species</vt:lpstr>
      <vt:lpstr>Gulf of Mexico Deadzone</vt:lpstr>
      <vt:lpstr>Butterfish assessment: thermal pelagic habitat</vt:lpstr>
      <vt:lpstr>PowerPoint Presentation</vt:lpstr>
      <vt:lpstr>Spatial management</vt:lpstr>
      <vt:lpstr>Spatial management</vt:lpstr>
      <vt:lpstr>Spatial management: reflecting place</vt:lpstr>
      <vt:lpstr>Spatial closures</vt:lpstr>
      <vt:lpstr>Spatial management for protected species</vt:lpstr>
      <vt:lpstr>MPAs (discussion to come) Let’s focus on tradeoffs</vt:lpstr>
      <vt:lpstr>Great Barrier Reef</vt:lpstr>
      <vt:lpstr>Spatial management</vt:lpstr>
      <vt:lpstr>Take home messages</vt:lpstr>
      <vt:lpstr>Doing EBFM </vt:lpstr>
      <vt:lpstr>What’s Next?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265</cp:revision>
  <dcterms:created xsi:type="dcterms:W3CDTF">2014-06-04T00:44:42Z</dcterms:created>
  <dcterms:modified xsi:type="dcterms:W3CDTF">2015-02-27T15:26:43Z</dcterms:modified>
  <cp:category/>
</cp:coreProperties>
</file>